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1pPr>
    <a:lvl2pPr marL="0" marR="0" indent="457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2pPr>
    <a:lvl3pPr marL="0" marR="0" indent="914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3pPr>
    <a:lvl4pPr marL="0" marR="0" indent="1371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4pPr>
    <a:lvl5pPr marL="0" marR="0" indent="18288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5pPr>
    <a:lvl6pPr marL="0" marR="0" indent="22860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6pPr>
    <a:lvl7pPr marL="0" marR="0" indent="2743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7pPr>
    <a:lvl8pPr marL="0" marR="0" indent="3200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8pPr>
    <a:lvl9pPr marL="0" marR="0" indent="3657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6" name="Shape 146"/>
          <p:cNvSpPr/>
          <p:nvPr>
            <p:ph type="sldImg"/>
          </p:nvPr>
        </p:nvSpPr>
        <p:spPr>
          <a:xfrm>
            <a:off x="1143000" y="685800"/>
            <a:ext cx="4572000" cy="3429000"/>
          </a:xfrm>
          <a:prstGeom prst="rect">
            <a:avLst/>
          </a:prstGeom>
        </p:spPr>
        <p:txBody>
          <a:bodyPr/>
          <a:lstStyle/>
          <a:p>
            <a:pPr/>
          </a:p>
        </p:txBody>
      </p:sp>
      <p:sp>
        <p:nvSpPr>
          <p:cNvPr id="147" name="Shape 14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spTree>
      <p:nvGrpSpPr>
        <p:cNvPr id="1" name=""/>
        <p:cNvGrpSpPr/>
        <p:nvPr/>
      </p:nvGrpSpPr>
      <p:grpSpPr>
        <a:xfrm>
          <a:off x="0" y="0"/>
          <a:ext cx="0" cy="0"/>
          <a:chOff x="0" y="0"/>
          <a:chExt cx="0" cy="0"/>
        </a:xfrm>
      </p:grpSpPr>
      <p:sp>
        <p:nvSpPr>
          <p:cNvPr id="11" name="Titolo Testo"/>
          <p:cNvSpPr txBox="1"/>
          <p:nvPr>
            <p:ph type="title"/>
          </p:nvPr>
        </p:nvSpPr>
        <p:spPr>
          <a:xfrm>
            <a:off x="1778000" y="2298700"/>
            <a:ext cx="20828000" cy="4648200"/>
          </a:xfrm>
          <a:prstGeom prst="rect">
            <a:avLst/>
          </a:prstGeom>
        </p:spPr>
        <p:txBody>
          <a:bodyPr anchor="b"/>
          <a:lstStyle/>
          <a:p>
            <a:pPr/>
            <a:r>
              <a:t>Titolo Testo</a:t>
            </a:r>
          </a:p>
        </p:txBody>
      </p:sp>
      <p:sp>
        <p:nvSpPr>
          <p:cNvPr id="12" name="Corpo livello uno…"/>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lenco">
    <p:spTree>
      <p:nvGrpSpPr>
        <p:cNvPr id="1" name=""/>
        <p:cNvGrpSpPr/>
        <p:nvPr/>
      </p:nvGrpSpPr>
      <p:grpSpPr>
        <a:xfrm>
          <a:off x="0" y="0"/>
          <a:ext cx="0" cy="0"/>
          <a:chOff x="0" y="0"/>
          <a:chExt cx="0" cy="0"/>
        </a:xfrm>
      </p:grpSpPr>
      <p:sp>
        <p:nvSpPr>
          <p:cNvPr id="95" name="Corpo livello uno…"/>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Corpo livello uno</a:t>
            </a:r>
          </a:p>
          <a:p>
            <a:pPr lvl="1"/>
            <a:r>
              <a:t>Corpo livello due</a:t>
            </a:r>
          </a:p>
          <a:p>
            <a:pPr lvl="2"/>
            <a:r>
              <a:t>Corpo livello tre</a:t>
            </a:r>
          </a:p>
          <a:p>
            <a:pPr lvl="3"/>
            <a:r>
              <a:t>Corpo livello quattro</a:t>
            </a:r>
          </a:p>
          <a:p>
            <a:pPr lvl="4"/>
            <a:r>
              <a:t>Corpo livello cinque</a:t>
            </a:r>
          </a:p>
        </p:txBody>
      </p:sp>
      <p:sp>
        <p:nvSpPr>
          <p:cNvPr id="9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103" name="Sentiero sabbioso tra due colline che porta all’oceano"/>
          <p:cNvSpPr/>
          <p:nvPr>
            <p:ph type="pic" sz="quarter" idx="13"/>
          </p:nvPr>
        </p:nvSpPr>
        <p:spPr>
          <a:xfrm>
            <a:off x="15300325" y="7048500"/>
            <a:ext cx="8324850" cy="5549900"/>
          </a:xfrm>
          <a:prstGeom prst="rect">
            <a:avLst/>
          </a:prstGeom>
        </p:spPr>
        <p:txBody>
          <a:bodyPr lIns="91439" tIns="45719" rIns="91439" bIns="45719" anchor="t">
            <a:noAutofit/>
          </a:bodyPr>
          <a:lstStyle/>
          <a:p>
            <a:pPr/>
          </a:p>
        </p:txBody>
      </p:sp>
      <p:sp>
        <p:nvSpPr>
          <p:cNvPr id="104" name="Airone in volo su una spiaggia con una piccola cancellata sullo sfondo"/>
          <p:cNvSpPr/>
          <p:nvPr>
            <p:ph type="pic" sz="quarter" idx="14"/>
          </p:nvPr>
        </p:nvSpPr>
        <p:spPr>
          <a:xfrm>
            <a:off x="15760700" y="863600"/>
            <a:ext cx="7404100" cy="7404100"/>
          </a:xfrm>
          <a:prstGeom prst="rect">
            <a:avLst/>
          </a:prstGeom>
        </p:spPr>
        <p:txBody>
          <a:bodyPr lIns="91439" tIns="45719" rIns="91439" bIns="45719" anchor="t">
            <a:noAutofit/>
          </a:bodyPr>
          <a:lstStyle/>
          <a:p>
            <a:pPr/>
          </a:p>
        </p:txBody>
      </p:sp>
      <p:sp>
        <p:nvSpPr>
          <p:cNvPr id="105" name="Vista della spiaggia e del mare da una duna di sabbia ricca di vegetazione"/>
          <p:cNvSpPr/>
          <p:nvPr>
            <p:ph type="pic" idx="15"/>
          </p:nvPr>
        </p:nvSpPr>
        <p:spPr>
          <a:xfrm>
            <a:off x="-990600" y="1130300"/>
            <a:ext cx="17202150" cy="11468100"/>
          </a:xfrm>
          <a:prstGeom prst="rect">
            <a:avLst/>
          </a:prstGeom>
        </p:spPr>
        <p:txBody>
          <a:bodyPr lIns="91439" tIns="45719" rIns="91439" bIns="45719" anchor="t">
            <a:noAutofit/>
          </a:bodyPr>
          <a:lstStyle/>
          <a:p>
            <a:pPr/>
          </a:p>
        </p:txBody>
      </p:sp>
      <p:sp>
        <p:nvSpPr>
          <p:cNvPr id="10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113" name="–Giovanni Mela"/>
          <p:cNvSpPr txBox="1"/>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–Giovanni Mela</a:t>
            </a:r>
          </a:p>
        </p:txBody>
      </p:sp>
      <p:sp>
        <p:nvSpPr>
          <p:cNvPr id="114" name="“Inserisci qui una citazione”."/>
          <p:cNvSpPr txBox="1"/>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“Inserisci qui una citazione”. </a:t>
            </a:r>
          </a:p>
        </p:txBody>
      </p:sp>
      <p:sp>
        <p:nvSpPr>
          <p:cNvPr id="11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22" name="Vista della spiaggia e del mare da una duna di sabbia ricca di vegetazione"/>
          <p:cNvSpPr/>
          <p:nvPr>
            <p:ph type="pic" idx="13"/>
          </p:nvPr>
        </p:nvSpPr>
        <p:spPr>
          <a:xfrm>
            <a:off x="-50800" y="-1270000"/>
            <a:ext cx="24485600" cy="16323734"/>
          </a:xfrm>
          <a:prstGeom prst="rect">
            <a:avLst/>
          </a:prstGeom>
        </p:spPr>
        <p:txBody>
          <a:bodyPr lIns="91439" tIns="45719" rIns="91439" bIns="45719" anchor="t">
            <a:noAutofit/>
          </a:bodyPr>
          <a:lstStyle/>
          <a:p>
            <a:pPr/>
          </a:p>
        </p:txBody>
      </p:sp>
      <p:sp>
        <p:nvSpPr>
          <p:cNvPr id="12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3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piccola">
    <p:spTree>
      <p:nvGrpSpPr>
        <p:cNvPr id="1" name=""/>
        <p:cNvGrpSpPr/>
        <p:nvPr/>
      </p:nvGrpSpPr>
      <p:grpSpPr>
        <a:xfrm>
          <a:off x="0" y="0"/>
          <a:ext cx="0" cy="0"/>
          <a:chOff x="0" y="0"/>
          <a:chExt cx="0" cy="0"/>
        </a:xfrm>
      </p:grpSpPr>
      <p:sp>
        <p:nvSpPr>
          <p:cNvPr id="137" name="Titolo Testo"/>
          <p:cNvSpPr txBox="1"/>
          <p:nvPr>
            <p:ph type="title"/>
          </p:nvPr>
        </p:nvSpPr>
        <p:spPr>
          <a:prstGeom prst="rect">
            <a:avLst/>
          </a:prstGeom>
        </p:spPr>
        <p:txBody>
          <a:bodyPr/>
          <a:lstStyle/>
          <a:p>
            <a:pPr/>
            <a:r>
              <a:t>Titolo Testo</a:t>
            </a:r>
          </a:p>
        </p:txBody>
      </p:sp>
      <p:sp>
        <p:nvSpPr>
          <p:cNvPr id="138" name="Corpo livello uno…"/>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Corpo livello uno</a:t>
            </a:r>
          </a:p>
          <a:p>
            <a:pPr lvl="1"/>
            <a:r>
              <a:t>Corpo livello due</a:t>
            </a:r>
          </a:p>
          <a:p>
            <a:pPr lvl="2"/>
            <a:r>
              <a:t>Corpo livello tre</a:t>
            </a:r>
          </a:p>
          <a:p>
            <a:pPr lvl="3"/>
            <a:r>
              <a:t>Corpo livello quattro</a:t>
            </a:r>
          </a:p>
          <a:p>
            <a:pPr lvl="4"/>
            <a:r>
              <a:t>Corpo livello cinque</a:t>
            </a:r>
          </a:p>
        </p:txBody>
      </p:sp>
      <p:sp>
        <p:nvSpPr>
          <p:cNvPr id="139" name="Filmato"/>
          <p:cNvSpPr/>
          <p:nvPr>
            <p:ph type="media" sz="quarter" idx="13"/>
          </p:nvPr>
        </p:nvSpPr>
        <p:spPr>
          <a:xfrm>
            <a:off x="15773400" y="5588000"/>
            <a:ext cx="6921500" cy="6858000"/>
          </a:xfrm>
          <a:prstGeom prst="rect">
            <a:avLst/>
          </a:prstGeom>
        </p:spPr>
        <p:txBody>
          <a:bodyPr lIns="91439" tIns="45719" rIns="91439" bIns="45719" anchor="t">
            <a:noAutofit/>
          </a:bodyPr>
          <a:lstStyle/>
          <a:p>
            <a:pPr/>
          </a:p>
        </p:txBody>
      </p:sp>
      <p:sp>
        <p:nvSpPr>
          <p:cNvPr id="14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spTree>
      <p:nvGrpSpPr>
        <p:cNvPr id="1" name=""/>
        <p:cNvGrpSpPr/>
        <p:nvPr/>
      </p:nvGrpSpPr>
      <p:grpSpPr>
        <a:xfrm>
          <a:off x="0" y="0"/>
          <a:ext cx="0" cy="0"/>
          <a:chOff x="0" y="0"/>
          <a:chExt cx="0" cy="0"/>
        </a:xfrm>
      </p:grpSpPr>
      <p:sp>
        <p:nvSpPr>
          <p:cNvPr id="20" name="Vista della spiaggia e del mare da una duna di sabbia ricca di vegetazione"/>
          <p:cNvSpPr/>
          <p:nvPr>
            <p:ph type="pic" idx="13"/>
          </p:nvPr>
        </p:nvSpPr>
        <p:spPr>
          <a:xfrm>
            <a:off x="3125968" y="-393700"/>
            <a:ext cx="18135601" cy="12090400"/>
          </a:xfrm>
          <a:prstGeom prst="rect">
            <a:avLst/>
          </a:prstGeom>
        </p:spPr>
        <p:txBody>
          <a:bodyPr lIns="91439" tIns="45719" rIns="91439" bIns="45719" anchor="t">
            <a:noAutofit/>
          </a:bodyPr>
          <a:lstStyle/>
          <a:p>
            <a:pPr/>
          </a:p>
        </p:txBody>
      </p:sp>
      <p:sp>
        <p:nvSpPr>
          <p:cNvPr id="21" name="Titolo Testo"/>
          <p:cNvSpPr txBox="1"/>
          <p:nvPr>
            <p:ph type="title"/>
          </p:nvPr>
        </p:nvSpPr>
        <p:spPr>
          <a:xfrm>
            <a:off x="635000" y="9512300"/>
            <a:ext cx="23114000" cy="2006600"/>
          </a:xfrm>
          <a:prstGeom prst="rect">
            <a:avLst/>
          </a:prstGeom>
        </p:spPr>
        <p:txBody>
          <a:bodyPr anchor="b"/>
          <a:lstStyle/>
          <a:p>
            <a:pPr/>
            <a:r>
              <a:t>Titolo Testo</a:t>
            </a:r>
          </a:p>
        </p:txBody>
      </p:sp>
      <p:sp>
        <p:nvSpPr>
          <p:cNvPr id="22" name="Corpo livello uno…"/>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spTree>
      <p:nvGrpSpPr>
        <p:cNvPr id="1" name=""/>
        <p:cNvGrpSpPr/>
        <p:nvPr/>
      </p:nvGrpSpPr>
      <p:grpSpPr>
        <a:xfrm>
          <a:off x="0" y="0"/>
          <a:ext cx="0" cy="0"/>
          <a:chOff x="0" y="0"/>
          <a:chExt cx="0" cy="0"/>
        </a:xfrm>
      </p:grpSpPr>
      <p:sp>
        <p:nvSpPr>
          <p:cNvPr id="30" name="Titolo Testo"/>
          <p:cNvSpPr txBox="1"/>
          <p:nvPr>
            <p:ph type="title"/>
          </p:nvPr>
        </p:nvSpPr>
        <p:spPr>
          <a:xfrm>
            <a:off x="1778000" y="4533900"/>
            <a:ext cx="20828000" cy="4648200"/>
          </a:xfrm>
          <a:prstGeom prst="rect">
            <a:avLst/>
          </a:prstGeom>
        </p:spPr>
        <p:txBody>
          <a:bodyPr/>
          <a:lstStyle/>
          <a:p>
            <a:pPr/>
            <a:r>
              <a:t>Titolo Testo</a:t>
            </a:r>
          </a:p>
        </p:txBody>
      </p:sp>
      <p:sp>
        <p:nvSpPr>
          <p:cNvPr id="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spTree>
      <p:nvGrpSpPr>
        <p:cNvPr id="1" name=""/>
        <p:cNvGrpSpPr/>
        <p:nvPr/>
      </p:nvGrpSpPr>
      <p:grpSpPr>
        <a:xfrm>
          <a:off x="0" y="0"/>
          <a:ext cx="0" cy="0"/>
          <a:chOff x="0" y="0"/>
          <a:chExt cx="0" cy="0"/>
        </a:xfrm>
      </p:grpSpPr>
      <p:sp>
        <p:nvSpPr>
          <p:cNvPr id="38" name="Airone in volo su una spiaggia con una piccola cancellata sullo sfondo"/>
          <p:cNvSpPr/>
          <p:nvPr>
            <p:ph type="pic" sz="half" idx="13"/>
          </p:nvPr>
        </p:nvSpPr>
        <p:spPr>
          <a:xfrm>
            <a:off x="12827000" y="952500"/>
            <a:ext cx="11468100" cy="11468100"/>
          </a:xfrm>
          <a:prstGeom prst="rect">
            <a:avLst/>
          </a:prstGeom>
        </p:spPr>
        <p:txBody>
          <a:bodyPr lIns="91439" tIns="45719" rIns="91439" bIns="45719" anchor="t">
            <a:noAutofit/>
          </a:bodyPr>
          <a:lstStyle/>
          <a:p>
            <a:pPr/>
          </a:p>
        </p:txBody>
      </p:sp>
      <p:sp>
        <p:nvSpPr>
          <p:cNvPr id="39" name="Titolo Testo"/>
          <p:cNvSpPr txBox="1"/>
          <p:nvPr>
            <p:ph type="title"/>
          </p:nvPr>
        </p:nvSpPr>
        <p:spPr>
          <a:xfrm>
            <a:off x="1651000" y="952500"/>
            <a:ext cx="10223500" cy="5549900"/>
          </a:xfrm>
          <a:prstGeom prst="rect">
            <a:avLst/>
          </a:prstGeom>
        </p:spPr>
        <p:txBody>
          <a:bodyPr anchor="b"/>
          <a:lstStyle>
            <a:lvl1pPr>
              <a:defRPr sz="8400"/>
            </a:lvl1pPr>
          </a:lstStyle>
          <a:p>
            <a:pPr/>
            <a:r>
              <a:t>Titolo Testo</a:t>
            </a:r>
          </a:p>
        </p:txBody>
      </p:sp>
      <p:sp>
        <p:nvSpPr>
          <p:cNvPr id="40" name="Corpo livello uno…"/>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48" name="Titolo Testo"/>
          <p:cNvSpPr txBox="1"/>
          <p:nvPr>
            <p:ph type="title"/>
          </p:nvPr>
        </p:nvSpPr>
        <p:spPr>
          <a:prstGeom prst="rect">
            <a:avLst/>
          </a:prstGeom>
        </p:spPr>
        <p:txBody>
          <a:bodyPr/>
          <a:lstStyle/>
          <a:p>
            <a:pPr/>
            <a:r>
              <a:t>Titolo Testo</a:t>
            </a:r>
          </a:p>
        </p:txBody>
      </p:sp>
      <p:sp>
        <p:nvSpPr>
          <p:cNvPr id="4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d elenco">
    <p:spTree>
      <p:nvGrpSpPr>
        <p:cNvPr id="1" name=""/>
        <p:cNvGrpSpPr/>
        <p:nvPr/>
      </p:nvGrpSpPr>
      <p:grpSpPr>
        <a:xfrm>
          <a:off x="0" y="0"/>
          <a:ext cx="0" cy="0"/>
          <a:chOff x="0" y="0"/>
          <a:chExt cx="0" cy="0"/>
        </a:xfrm>
      </p:grpSpPr>
      <p:sp>
        <p:nvSpPr>
          <p:cNvPr id="56" name="Titolo Testo"/>
          <p:cNvSpPr txBox="1"/>
          <p:nvPr>
            <p:ph type="title"/>
          </p:nvPr>
        </p:nvSpPr>
        <p:spPr>
          <a:prstGeom prst="rect">
            <a:avLst/>
          </a:prstGeom>
        </p:spPr>
        <p:txBody>
          <a:bodyPr/>
          <a:lstStyle/>
          <a:p>
            <a:pPr/>
            <a:r>
              <a:t>Titolo Testo</a:t>
            </a:r>
          </a:p>
        </p:txBody>
      </p:sp>
      <p:sp>
        <p:nvSpPr>
          <p:cNvPr id="57" name="Corpo livello uno…"/>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foto">
    <p:spTree>
      <p:nvGrpSpPr>
        <p:cNvPr id="1" name=""/>
        <p:cNvGrpSpPr/>
        <p:nvPr/>
      </p:nvGrpSpPr>
      <p:grpSpPr>
        <a:xfrm>
          <a:off x="0" y="0"/>
          <a:ext cx="0" cy="0"/>
          <a:chOff x="0" y="0"/>
          <a:chExt cx="0" cy="0"/>
        </a:xfrm>
      </p:grpSpPr>
      <p:sp>
        <p:nvSpPr>
          <p:cNvPr id="65" name="Sentiero sabbioso tra due colline che porta all’oceano"/>
          <p:cNvSpPr/>
          <p:nvPr>
            <p:ph type="pic" sz="half" idx="13"/>
          </p:nvPr>
        </p:nvSpPr>
        <p:spPr>
          <a:xfrm>
            <a:off x="10960100" y="3149600"/>
            <a:ext cx="13944600" cy="9296400"/>
          </a:xfrm>
          <a:prstGeom prst="rect">
            <a:avLst/>
          </a:prstGeom>
        </p:spPr>
        <p:txBody>
          <a:bodyPr lIns="91439" tIns="45719" rIns="91439" bIns="45719" anchor="t">
            <a:noAutofit/>
          </a:bodyPr>
          <a:lstStyle/>
          <a:p>
            <a:pPr/>
          </a:p>
        </p:txBody>
      </p:sp>
      <p:sp>
        <p:nvSpPr>
          <p:cNvPr id="66" name="Titolo Testo"/>
          <p:cNvSpPr txBox="1"/>
          <p:nvPr>
            <p:ph type="title"/>
          </p:nvPr>
        </p:nvSpPr>
        <p:spPr>
          <a:prstGeom prst="rect">
            <a:avLst/>
          </a:prstGeom>
        </p:spPr>
        <p:txBody>
          <a:bodyPr/>
          <a:lstStyle/>
          <a:p>
            <a:pPr/>
            <a:r>
              <a:t>Titolo Testo</a:t>
            </a:r>
          </a:p>
        </p:txBody>
      </p:sp>
      <p:sp>
        <p:nvSpPr>
          <p:cNvPr id="67" name="Corpo livello uno…"/>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piccola">
    <p:spTree>
      <p:nvGrpSpPr>
        <p:cNvPr id="1" name=""/>
        <p:cNvGrpSpPr/>
        <p:nvPr/>
      </p:nvGrpSpPr>
      <p:grpSpPr>
        <a:xfrm>
          <a:off x="0" y="0"/>
          <a:ext cx="0" cy="0"/>
          <a:chOff x="0" y="0"/>
          <a:chExt cx="0" cy="0"/>
        </a:xfrm>
      </p:grpSpPr>
      <p:sp>
        <p:nvSpPr>
          <p:cNvPr id="75" name="Titolo Testo"/>
          <p:cNvSpPr txBox="1"/>
          <p:nvPr>
            <p:ph type="title"/>
          </p:nvPr>
        </p:nvSpPr>
        <p:spPr>
          <a:prstGeom prst="rect">
            <a:avLst/>
          </a:prstGeom>
        </p:spPr>
        <p:txBody>
          <a:bodyPr/>
          <a:lstStyle/>
          <a:p>
            <a:pPr/>
            <a:r>
              <a:t>Titolo Testo</a:t>
            </a:r>
          </a:p>
        </p:txBody>
      </p:sp>
      <p:sp>
        <p:nvSpPr>
          <p:cNvPr id="76" name="Corpo livello uno…"/>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Corpo livello uno</a:t>
            </a:r>
          </a:p>
          <a:p>
            <a:pPr lvl="1"/>
            <a:r>
              <a:t>Corpo livello due</a:t>
            </a:r>
          </a:p>
          <a:p>
            <a:pPr lvl="2"/>
            <a:r>
              <a:t>Corpo livello tre</a:t>
            </a:r>
          </a:p>
          <a:p>
            <a:pPr lvl="3"/>
            <a:r>
              <a:t>Corpo livello quattro</a:t>
            </a:r>
          </a:p>
          <a:p>
            <a:pPr lvl="4"/>
            <a:r>
              <a:t>Corpo livello cinque</a:t>
            </a:r>
          </a:p>
        </p:txBody>
      </p:sp>
      <p:sp>
        <p:nvSpPr>
          <p:cNvPr id="77" name="Filmato"/>
          <p:cNvSpPr/>
          <p:nvPr>
            <p:ph type="media" sz="quarter" idx="13"/>
          </p:nvPr>
        </p:nvSpPr>
        <p:spPr>
          <a:xfrm>
            <a:off x="15773400" y="5588000"/>
            <a:ext cx="6921500" cy="6858000"/>
          </a:xfrm>
          <a:prstGeom prst="rect">
            <a:avLst/>
          </a:prstGeom>
        </p:spPr>
        <p:txBody>
          <a:bodyPr lIns="91439" tIns="45719" rIns="91439" bIns="45719" anchor="t">
            <a:noAutofit/>
          </a:bodyPr>
          <a:lstStyle/>
          <a:p>
            <a:pPr/>
          </a:p>
        </p:txBody>
      </p:sp>
      <p:sp>
        <p:nvSpPr>
          <p:cNvPr id="7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grande">
    <p:spTree>
      <p:nvGrpSpPr>
        <p:cNvPr id="1" name=""/>
        <p:cNvGrpSpPr/>
        <p:nvPr/>
      </p:nvGrpSpPr>
      <p:grpSpPr>
        <a:xfrm>
          <a:off x="0" y="0"/>
          <a:ext cx="0" cy="0"/>
          <a:chOff x="0" y="0"/>
          <a:chExt cx="0" cy="0"/>
        </a:xfrm>
      </p:grpSpPr>
      <p:sp>
        <p:nvSpPr>
          <p:cNvPr id="85" name="Filmato"/>
          <p:cNvSpPr/>
          <p:nvPr>
            <p:ph type="media" sz="half" idx="13"/>
          </p:nvPr>
        </p:nvSpPr>
        <p:spPr>
          <a:xfrm>
            <a:off x="13169900" y="3149600"/>
            <a:ext cx="9525000" cy="9296400"/>
          </a:xfrm>
          <a:prstGeom prst="rect">
            <a:avLst/>
          </a:prstGeom>
        </p:spPr>
        <p:txBody>
          <a:bodyPr lIns="91439" tIns="45719" rIns="91439" bIns="45719" anchor="t">
            <a:noAutofit/>
          </a:bodyPr>
          <a:lstStyle/>
          <a:p>
            <a:pPr/>
          </a:p>
        </p:txBody>
      </p:sp>
      <p:sp>
        <p:nvSpPr>
          <p:cNvPr id="86" name="Titolo Testo"/>
          <p:cNvSpPr txBox="1"/>
          <p:nvPr>
            <p:ph type="title"/>
          </p:nvPr>
        </p:nvSpPr>
        <p:spPr>
          <a:prstGeom prst="rect">
            <a:avLst/>
          </a:prstGeom>
        </p:spPr>
        <p:txBody>
          <a:bodyPr/>
          <a:lstStyle/>
          <a:p>
            <a:pPr/>
            <a:r>
              <a:t>Titolo Testo</a:t>
            </a:r>
          </a:p>
        </p:txBody>
      </p:sp>
      <p:sp>
        <p:nvSpPr>
          <p:cNvPr id="87" name="Corpo livello uno…"/>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Corpo livello uno</a:t>
            </a:r>
          </a:p>
          <a:p>
            <a:pPr lvl="1"/>
            <a:r>
              <a:t>Corpo livello due</a:t>
            </a:r>
          </a:p>
          <a:p>
            <a:pPr lvl="2"/>
            <a:r>
              <a:t>Corpo livello tre</a:t>
            </a:r>
          </a:p>
          <a:p>
            <a:pPr lvl="3"/>
            <a:r>
              <a:t>Corpo livello quattro</a:t>
            </a:r>
          </a:p>
          <a:p>
            <a:pPr lvl="4"/>
            <a:r>
              <a:t>Corpo livello cinque</a:t>
            </a:r>
          </a:p>
        </p:txBody>
      </p:sp>
      <p:sp>
        <p:nvSpPr>
          <p:cNvPr id="8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Testo"/>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3" name="Corpo livello uno…"/>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a:spcBef>
                <a:spcPts val="0"/>
              </a:spcBef>
              <a:defRPr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 Id="rId3" Type="http://schemas.openxmlformats.org/officeDocument/2006/relationships/image" Target="../media/image4.jpeg"/><Relationship Id="rId4" Type="http://schemas.openxmlformats.org/officeDocument/2006/relationships/image" Target="../media/image1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Titolo"/>
          <p:cNvSpPr txBox="1"/>
          <p:nvPr>
            <p:ph type="ctrTitle"/>
          </p:nvPr>
        </p:nvSpPr>
        <p:spPr>
          <a:prstGeom prst="rect">
            <a:avLst/>
          </a:prstGeom>
        </p:spPr>
        <p:txBody>
          <a:bodyPr/>
          <a:lstStyle/>
          <a:p>
            <a:pPr/>
          </a:p>
        </p:txBody>
      </p:sp>
      <p:sp>
        <p:nvSpPr>
          <p:cNvPr id="150" name="Corpo"/>
          <p:cNvSpPr txBox="1"/>
          <p:nvPr>
            <p:ph type="subTitle" sz="quarter" idx="1"/>
          </p:nvPr>
        </p:nvSpPr>
        <p:spPr>
          <a:prstGeom prst="rect">
            <a:avLst/>
          </a:prstGeom>
        </p:spPr>
        <p:txBody>
          <a:bodyPr/>
          <a:lstStyle/>
          <a:p>
            <a:pPr/>
          </a:p>
        </p:txBody>
      </p:sp>
      <p:pic>
        <p:nvPicPr>
          <p:cNvPr id="151" name="8a2ea091-4d7c-454d-b7d2-616da404f7a8.JPG" descr="8a2ea091-4d7c-454d-b7d2-616da404f7a8.JPG"/>
          <p:cNvPicPr>
            <a:picLocks noChangeAspect="1"/>
          </p:cNvPicPr>
          <p:nvPr/>
        </p:nvPicPr>
        <p:blipFill>
          <a:blip r:embed="rId2">
            <a:extLst/>
          </a:blip>
          <a:stretch>
            <a:fillRect/>
          </a:stretch>
        </p:blipFill>
        <p:spPr>
          <a:xfrm>
            <a:off x="7341548" y="0"/>
            <a:ext cx="9700904"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79"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professionale…</a:t>
            </a:r>
          </a:p>
        </p:txBody>
      </p:sp>
      <p:sp>
        <p:nvSpPr>
          <p:cNvPr id="180" name="1 aprile 1964 apertura del primo Klub liyecenih alkohlicara da noi noto come club degli alcolisti in trattamento…"/>
          <p:cNvSpPr txBox="1"/>
          <p:nvPr>
            <p:ph type="body" idx="1"/>
          </p:nvPr>
        </p:nvSpPr>
        <p:spPr>
          <a:xfrm>
            <a:off x="1689100" y="3295757"/>
            <a:ext cx="21005800" cy="9296401"/>
          </a:xfrm>
          <a:prstGeom prst="rect">
            <a:avLst/>
          </a:prstGeom>
        </p:spPr>
        <p:txBody>
          <a:bodyPr/>
          <a:lstStyle/>
          <a:p>
            <a:pPr marL="661458" indent="-661458" algn="just">
              <a:spcBef>
                <a:spcPts val="0"/>
              </a:spcBef>
              <a:defRPr sz="5000"/>
            </a:pPr>
            <a:r>
              <a:t>1 aprile 1964 apertura del primo Klub liyecenih alkohlicara da noi noto come club degli alcolisti in trattamento</a:t>
            </a:r>
          </a:p>
          <a:p>
            <a:pPr marL="661458" indent="-661458" algn="just">
              <a:spcBef>
                <a:spcPts val="0"/>
              </a:spcBef>
              <a:defRPr sz="5000"/>
            </a:pPr>
            <a:r>
              <a:t>Sempre nello stesso periodo Basaglia in Italia sperimenta la comunità terapeutica all’interno dell’ospedale psichiatrico</a:t>
            </a:r>
          </a:p>
          <a:p>
            <a:pPr marL="661458" indent="-661458" algn="just">
              <a:spcBef>
                <a:spcPts val="0"/>
              </a:spcBef>
              <a:defRPr sz="5000"/>
            </a:pPr>
            <a:r>
              <a:t>Il concetto di base, per l’epoca, innovativo, era quello del rifiuto dell’istituzionalizzazione come unico metodo della cura e del recupero del malato psichiatrico e la chiusura dei manicomi rappresentava solo un primo passo verso un sommovimento della società e quindi della coscienza collettiva verso una accettazione e convivenza nei confronti della diversità e dell’abbattimento dello stigma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82"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politico/professionale…</a:t>
            </a:r>
          </a:p>
        </p:txBody>
      </p:sp>
      <p:sp>
        <p:nvSpPr>
          <p:cNvPr id="183" name="Anni 60/80: sono anni di grandi lotte sociali con l’ affermazione di diritti imprescindibili sul fronte del lavoro, della scuola, del diritto e della sanità’ (scala mobile, riforma delle università’, riforma del diritto di famiglia, riforma del SSN, solo per citarne alcune)…"/>
          <p:cNvSpPr txBox="1"/>
          <p:nvPr>
            <p:ph type="body" idx="1"/>
          </p:nvPr>
        </p:nvSpPr>
        <p:spPr>
          <a:xfrm>
            <a:off x="1689100" y="3295757"/>
            <a:ext cx="21005800" cy="9296401"/>
          </a:xfrm>
          <a:prstGeom prst="rect">
            <a:avLst/>
          </a:prstGeom>
        </p:spPr>
        <p:txBody>
          <a:bodyPr/>
          <a:lstStyle/>
          <a:p>
            <a:pPr marL="661458" indent="-661458" algn="just">
              <a:spcBef>
                <a:spcPts val="0"/>
              </a:spcBef>
              <a:defRPr sz="5000"/>
            </a:pPr>
            <a:r>
              <a:t>Anni 60/80: sono anni di grandi lotte sociali con l’ affermazione di diritti imprescindibili sul fronte del lavoro, della scuola, del diritto e della sanità’ (scala mobile, riforma delle università’, riforma del diritto di famiglia, riforma del SSN, solo per citarne alcune)</a:t>
            </a:r>
          </a:p>
          <a:p>
            <a:pPr marL="661458" indent="-661458" algn="just">
              <a:spcBef>
                <a:spcPts val="0"/>
              </a:spcBef>
              <a:defRPr sz="5000"/>
            </a:pPr>
            <a:r>
              <a:t>Basaglia e Hudolin non solo condividono le professioni ma pure le esperienze e rileggere ora i loro scritti alla luce del periodo storico di grande rivolta vissuto, equità e a ritrovare passione nel lavoro. Visnja Hudolin nel 2006 ebbe a dire che “</a:t>
            </a:r>
            <a:r>
              <a:rPr i="1"/>
              <a:t>colpisce la straordinaria somiglianza dei concetti espressi, basterebbe sostituire la parola </a:t>
            </a:r>
            <a:r>
              <a:rPr b="1" i="1"/>
              <a:t>malato di mente </a:t>
            </a:r>
            <a:r>
              <a:rPr i="1"/>
              <a:t>con la parola </a:t>
            </a:r>
            <a:r>
              <a:rPr b="1" i="1"/>
              <a:t>alcolista</a:t>
            </a:r>
            <a:r>
              <a:rPr i="1"/>
              <a:t> per leggere gli stessi concetti</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è che"/>
          <p:cNvSpPr txBox="1"/>
          <p:nvPr>
            <p:ph type="body" sz="half" idx="1"/>
          </p:nvPr>
        </p:nvSpPr>
        <p:spPr>
          <a:xfrm>
            <a:off x="1089493" y="1574226"/>
            <a:ext cx="10223501" cy="9296401"/>
          </a:xfrm>
          <a:prstGeom prst="rect">
            <a:avLst/>
          </a:prstGeom>
        </p:spPr>
        <p:txBody>
          <a:bodyPr/>
          <a:lstStyle/>
          <a:p>
            <a:pPr/>
            <a:r>
              <a:t>è che </a:t>
            </a:r>
          </a:p>
        </p:txBody>
      </p:sp>
      <p:sp>
        <p:nvSpPr>
          <p:cNvPr id="186" name="c"/>
          <p:cNvSpPr txBox="1"/>
          <p:nvPr/>
        </p:nvSpPr>
        <p:spPr>
          <a:xfrm>
            <a:off x="1013502" y="3912594"/>
            <a:ext cx="441656"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t>
            </a:r>
          </a:p>
        </p:txBody>
      </p:sp>
      <p:pic>
        <p:nvPicPr>
          <p:cNvPr id="187" name="Immagine" descr="Immagine"/>
          <p:cNvPicPr>
            <a:picLocks noChangeAspect="1"/>
          </p:cNvPicPr>
          <p:nvPr/>
        </p:nvPicPr>
        <p:blipFill>
          <a:blip r:embed="rId2">
            <a:extLst/>
          </a:blip>
          <a:stretch>
            <a:fillRect/>
          </a:stretch>
        </p:blipFill>
        <p:spPr>
          <a:xfrm>
            <a:off x="19952399" y="3979769"/>
            <a:ext cx="3319509" cy="5284790"/>
          </a:xfrm>
          <a:prstGeom prst="rect">
            <a:avLst/>
          </a:prstGeom>
          <a:ln w="12700">
            <a:miter lim="400000"/>
          </a:ln>
        </p:spPr>
      </p:pic>
      <p:sp>
        <p:nvSpPr>
          <p:cNvPr id="188" name="“ …la cosa importante è che abbiamo dimostrato  che l’impossibile diventa possibile. Dieci, quindici, venti anni fa era impensabile che un manicomio potesse essere distrutto. Magari i manicomi torneranno ad essere chiusi e più chiusi di prima, io non lo so, ma ad ogni modo noi abbiamo dimostrato che si può assistere la persona folle in un altro modo, e la testimonianza è fondamentale. Non credo che il fatto che un’azione riesca a generalizzarsi voglia dire che si è vinto. Il punto importante è un altro, è che ora si sa cosa si può fare.”…"/>
          <p:cNvSpPr txBox="1"/>
          <p:nvPr/>
        </p:nvSpPr>
        <p:spPr>
          <a:xfrm>
            <a:off x="2069952" y="3173452"/>
            <a:ext cx="15282800" cy="87967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 …</a:t>
            </a:r>
            <a:r>
              <a:rPr i="1"/>
              <a:t>la cosa importante è che abbiamo dimostrato  che l’impossibile diventa possibile. Dieci, quindici, venti anni fa era impensabile che un manicomio potesse essere distrutto. Magari i manicomi torneranno ad essere chiusi e più chiusi di prima, io non lo so, ma ad ogni modo noi abbiamo dimostrato che si può assistere la persona folle in un altro modo, e la testimonianza è fondamentale. Non credo che il fatto che un’azione riesca a generalizzarsi voglia dire che si è vinto. Il punto importante è un altro, è che ora si sa cosa si può fare.”</a:t>
            </a:r>
            <a:endParaRPr i="1"/>
          </a:p>
          <a:p>
            <a:pPr algn="r"/>
            <a:r>
              <a:rPr i="1"/>
              <a:t>Franco Basaglia , Rio de Janeiro 1978</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90"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politico/professionale…</a:t>
            </a:r>
          </a:p>
        </p:txBody>
      </p:sp>
      <p:sp>
        <p:nvSpPr>
          <p:cNvPr id="191" name="Corpo"/>
          <p:cNvSpPr txBox="1"/>
          <p:nvPr>
            <p:ph type="body" idx="1"/>
          </p:nvPr>
        </p:nvSpPr>
        <p:spPr>
          <a:xfrm>
            <a:off x="1689100" y="3295757"/>
            <a:ext cx="21005800" cy="9296401"/>
          </a:xfrm>
          <a:prstGeom prst="rect">
            <a:avLst/>
          </a:prstGeom>
        </p:spPr>
        <p:txBody>
          <a:bodyPr/>
          <a:lstStyle/>
          <a:p>
            <a:pPr marL="661458" indent="-661458" algn="just">
              <a:spcBef>
                <a:spcPts val="0"/>
              </a:spcBef>
              <a:defRPr sz="5000"/>
            </a:pPr>
          </a:p>
        </p:txBody>
      </p:sp>
      <p:pic>
        <p:nvPicPr>
          <p:cNvPr id="192" name="IMG_1931.heic" descr="IMG_1931.heic"/>
          <p:cNvPicPr>
            <a:picLocks noChangeAspect="1"/>
          </p:cNvPicPr>
          <p:nvPr/>
        </p:nvPicPr>
        <p:blipFill>
          <a:blip r:embed="rId2">
            <a:extLst/>
          </a:blip>
          <a:stretch>
            <a:fillRect/>
          </a:stretch>
        </p:blipFill>
        <p:spPr>
          <a:xfrm>
            <a:off x="5667337" y="3205491"/>
            <a:ext cx="13049326" cy="992587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94"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politico/professionale…</a:t>
            </a:r>
          </a:p>
        </p:txBody>
      </p:sp>
      <p:pic>
        <p:nvPicPr>
          <p:cNvPr id="195" name="IMG_1933.heic" descr="IMG_1933.heic"/>
          <p:cNvPicPr>
            <a:picLocks noChangeAspect="1"/>
          </p:cNvPicPr>
          <p:nvPr/>
        </p:nvPicPr>
        <p:blipFill>
          <a:blip r:embed="rId2">
            <a:extLst/>
          </a:blip>
          <a:stretch>
            <a:fillRect/>
          </a:stretch>
        </p:blipFill>
        <p:spPr>
          <a:xfrm>
            <a:off x="2148109" y="4614744"/>
            <a:ext cx="18789319" cy="7254979"/>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97"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politico/professionale…</a:t>
            </a:r>
          </a:p>
        </p:txBody>
      </p:sp>
      <p:pic>
        <p:nvPicPr>
          <p:cNvPr id="198" name="IMG_1932.heic" descr="IMG_1932.heic"/>
          <p:cNvPicPr>
            <a:picLocks noChangeAspect="1"/>
          </p:cNvPicPr>
          <p:nvPr/>
        </p:nvPicPr>
        <p:blipFill>
          <a:blip r:embed="rId2">
            <a:extLst/>
          </a:blip>
          <a:stretch>
            <a:fillRect/>
          </a:stretch>
        </p:blipFill>
        <p:spPr>
          <a:xfrm>
            <a:off x="4957138" y="4189926"/>
            <a:ext cx="14613692" cy="839583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200"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politico/professionale…</a:t>
            </a:r>
          </a:p>
        </p:txBody>
      </p:sp>
      <p:pic>
        <p:nvPicPr>
          <p:cNvPr id="201" name="IMG_1934.heic" descr="IMG_1934.heic"/>
          <p:cNvPicPr>
            <a:picLocks noChangeAspect="1"/>
          </p:cNvPicPr>
          <p:nvPr/>
        </p:nvPicPr>
        <p:blipFill>
          <a:blip r:embed="rId2">
            <a:extLst/>
          </a:blip>
          <a:stretch>
            <a:fillRect/>
          </a:stretch>
        </p:blipFill>
        <p:spPr>
          <a:xfrm>
            <a:off x="6366721" y="3812341"/>
            <a:ext cx="12459650" cy="9272093"/>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203"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politico/professionale…</a:t>
            </a:r>
          </a:p>
        </p:txBody>
      </p:sp>
      <p:pic>
        <p:nvPicPr>
          <p:cNvPr id="204" name="IMG_1935.heic" descr="IMG_1935.heic"/>
          <p:cNvPicPr>
            <a:picLocks noChangeAspect="1"/>
          </p:cNvPicPr>
          <p:nvPr/>
        </p:nvPicPr>
        <p:blipFill>
          <a:blip r:embed="rId2">
            <a:extLst/>
          </a:blip>
          <a:stretch>
            <a:fillRect/>
          </a:stretch>
        </p:blipFill>
        <p:spPr>
          <a:xfrm>
            <a:off x="8004385" y="2825532"/>
            <a:ext cx="7449564" cy="10484228"/>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206"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politico/professionale…</a:t>
            </a:r>
          </a:p>
        </p:txBody>
      </p:sp>
      <p:pic>
        <p:nvPicPr>
          <p:cNvPr id="207" name="IMG_1936.heic" descr="IMG_1936.heic"/>
          <p:cNvPicPr>
            <a:picLocks noChangeAspect="1"/>
          </p:cNvPicPr>
          <p:nvPr/>
        </p:nvPicPr>
        <p:blipFill>
          <a:blip r:embed="rId2">
            <a:extLst/>
          </a:blip>
          <a:stretch>
            <a:fillRect/>
          </a:stretch>
        </p:blipFill>
        <p:spPr>
          <a:xfrm>
            <a:off x="7476691" y="2903449"/>
            <a:ext cx="7521985" cy="10598329"/>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209"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politico/professionale…</a:t>
            </a:r>
          </a:p>
        </p:txBody>
      </p:sp>
      <p:pic>
        <p:nvPicPr>
          <p:cNvPr id="210" name="IMG_1937.heic" descr="IMG_1937.heic"/>
          <p:cNvPicPr>
            <a:picLocks noChangeAspect="1"/>
          </p:cNvPicPr>
          <p:nvPr/>
        </p:nvPicPr>
        <p:blipFill>
          <a:blip r:embed="rId2">
            <a:extLst/>
          </a:blip>
          <a:stretch>
            <a:fillRect/>
          </a:stretch>
        </p:blipFill>
        <p:spPr>
          <a:xfrm>
            <a:off x="8201318" y="1306395"/>
            <a:ext cx="7462847" cy="106853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Aggiornamento Serv-Ins.…"/>
          <p:cNvSpPr txBox="1"/>
          <p:nvPr>
            <p:ph type="body" sz="half" idx="1"/>
          </p:nvPr>
        </p:nvSpPr>
        <p:spPr>
          <a:xfrm>
            <a:off x="1657350" y="3149600"/>
            <a:ext cx="10223500" cy="9296400"/>
          </a:xfrm>
          <a:prstGeom prst="rect">
            <a:avLst/>
          </a:prstGeom>
        </p:spPr>
        <p:txBody>
          <a:bodyPr/>
          <a:lstStyle/>
          <a:p>
            <a:pPr/>
            <a:r>
              <a:t>Aggiornamento Serv-Ins. </a:t>
            </a:r>
          </a:p>
          <a:p>
            <a:pPr/>
            <a:r>
              <a:t>Parma 8 Settembre 2024</a:t>
            </a:r>
          </a:p>
          <a:p>
            <a:pPr/>
            <a:r>
              <a:t>Lorena Carpi</a:t>
            </a:r>
          </a:p>
          <a:p>
            <a:pPr/>
            <a:r>
              <a:t>Acat </a:t>
            </a:r>
            <a:r>
              <a:rPr i="1"/>
              <a:t>incontri- Arcat Emilia Romagna</a:t>
            </a:r>
          </a:p>
        </p:txBody>
      </p:sp>
      <p:pic>
        <p:nvPicPr>
          <p:cNvPr id="154" name="IMG_1939.jpeg" descr="IMG_1939.jpeg"/>
          <p:cNvPicPr>
            <a:picLocks noChangeAspect="1"/>
          </p:cNvPicPr>
          <p:nvPr/>
        </p:nvPicPr>
        <p:blipFill>
          <a:blip r:embed="rId2">
            <a:extLst/>
          </a:blip>
          <a:stretch>
            <a:fillRect/>
          </a:stretch>
        </p:blipFill>
        <p:spPr>
          <a:xfrm>
            <a:off x="15101273" y="4892913"/>
            <a:ext cx="6985001" cy="4406901"/>
          </a:xfrm>
          <a:prstGeom prst="rect">
            <a:avLst/>
          </a:prstGeom>
          <a:ln w="12700">
            <a:miter lim="400000"/>
          </a:ln>
        </p:spPr>
      </p:pic>
      <p:sp>
        <p:nvSpPr>
          <p:cNvPr id="155" name="Da Basaglia a Hudolin per un progetto innovativo di comunità"/>
          <p:cNvSpPr txBox="1"/>
          <p:nvPr>
            <p:ph type="title"/>
          </p:nvPr>
        </p:nvSpPr>
        <p:spPr>
          <a:prstGeom prst="rect">
            <a:avLst/>
          </a:prstGeom>
        </p:spPr>
        <p:txBody>
          <a:bodyPr/>
          <a:lstStyle>
            <a:lvl1pPr defTabSz="520065">
              <a:defRPr sz="7056"/>
            </a:lvl1pPr>
          </a:lstStyle>
          <a:p>
            <a:pPr/>
            <a:r>
              <a:t>Da Basaglia a Hudolin per un progetto innovativo di comunità</a:t>
            </a:r>
          </a:p>
        </p:txBody>
      </p:sp>
      <p:pic>
        <p:nvPicPr>
          <p:cNvPr id="156" name="D6DA563D-5144-4800-A402-0A4B410AF15E.jpeg" descr="D6DA563D-5144-4800-A402-0A4B410AF15E.jpeg"/>
          <p:cNvPicPr>
            <a:picLocks noChangeAspect="1"/>
          </p:cNvPicPr>
          <p:nvPr/>
        </p:nvPicPr>
        <p:blipFill>
          <a:blip r:embed="rId3">
            <a:extLst/>
          </a:blip>
          <a:stretch>
            <a:fillRect/>
          </a:stretch>
        </p:blipFill>
        <p:spPr>
          <a:xfrm>
            <a:off x="12146692" y="4624645"/>
            <a:ext cx="9736726" cy="7302545"/>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Titolo"/>
          <p:cNvSpPr txBox="1"/>
          <p:nvPr>
            <p:ph type="ctrTitle"/>
          </p:nvPr>
        </p:nvSpPr>
        <p:spPr>
          <a:prstGeom prst="rect">
            <a:avLst/>
          </a:prstGeom>
        </p:spPr>
        <p:txBody>
          <a:bodyPr/>
          <a:lstStyle/>
          <a:p>
            <a:pPr/>
          </a:p>
        </p:txBody>
      </p:sp>
      <p:sp>
        <p:nvSpPr>
          <p:cNvPr id="213" name="Corpo"/>
          <p:cNvSpPr txBox="1"/>
          <p:nvPr>
            <p:ph type="subTitle" sz="quarter" idx="1"/>
          </p:nvPr>
        </p:nvSpPr>
        <p:spPr>
          <a:prstGeom prst="rect">
            <a:avLst/>
          </a:prstGeom>
        </p:spPr>
        <p:txBody>
          <a:bodyPr/>
          <a:lstStyle/>
          <a:p>
            <a:pPr/>
          </a:p>
        </p:txBody>
      </p:sp>
      <p:pic>
        <p:nvPicPr>
          <p:cNvPr id="214" name="Immagine" descr="Immagine"/>
          <p:cNvPicPr>
            <a:picLocks noChangeAspect="1"/>
          </p:cNvPicPr>
          <p:nvPr/>
        </p:nvPicPr>
        <p:blipFill>
          <a:blip r:embed="rId2">
            <a:extLst/>
          </a:blip>
          <a:stretch>
            <a:fillRect/>
          </a:stretch>
        </p:blipFill>
        <p:spPr>
          <a:xfrm>
            <a:off x="4582838" y="1584755"/>
            <a:ext cx="14061986" cy="1054649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itolo"/>
          <p:cNvSpPr txBox="1"/>
          <p:nvPr>
            <p:ph type="ctrTitle"/>
          </p:nvPr>
        </p:nvSpPr>
        <p:spPr>
          <a:prstGeom prst="rect">
            <a:avLst/>
          </a:prstGeom>
        </p:spPr>
        <p:txBody>
          <a:bodyPr/>
          <a:lstStyle/>
          <a:p>
            <a:pPr/>
          </a:p>
        </p:txBody>
      </p:sp>
      <p:sp>
        <p:nvSpPr>
          <p:cNvPr id="217" name="Corpo"/>
          <p:cNvSpPr txBox="1"/>
          <p:nvPr>
            <p:ph type="subTitle" sz="quarter" idx="1"/>
          </p:nvPr>
        </p:nvSpPr>
        <p:spPr>
          <a:prstGeom prst="rect">
            <a:avLst/>
          </a:prstGeom>
        </p:spPr>
        <p:txBody>
          <a:bodyPr/>
          <a:lstStyle/>
          <a:p>
            <a:pPr/>
          </a:p>
        </p:txBody>
      </p:sp>
      <p:pic>
        <p:nvPicPr>
          <p:cNvPr id="218" name="Immagine" descr="Immagine"/>
          <p:cNvPicPr>
            <a:picLocks noChangeAspect="1"/>
          </p:cNvPicPr>
          <p:nvPr/>
        </p:nvPicPr>
        <p:blipFill>
          <a:blip r:embed="rId2">
            <a:extLst/>
          </a:blip>
          <a:stretch>
            <a:fillRect/>
          </a:stretch>
        </p:blipFill>
        <p:spPr>
          <a:xfrm>
            <a:off x="4133258" y="1888035"/>
            <a:ext cx="15150091" cy="1136256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Titolo"/>
          <p:cNvSpPr txBox="1"/>
          <p:nvPr>
            <p:ph type="ctrTitle"/>
          </p:nvPr>
        </p:nvSpPr>
        <p:spPr>
          <a:prstGeom prst="rect">
            <a:avLst/>
          </a:prstGeom>
        </p:spPr>
        <p:txBody>
          <a:bodyPr/>
          <a:lstStyle/>
          <a:p>
            <a:pPr/>
          </a:p>
        </p:txBody>
      </p:sp>
      <p:sp>
        <p:nvSpPr>
          <p:cNvPr id="221" name="Corpo"/>
          <p:cNvSpPr txBox="1"/>
          <p:nvPr>
            <p:ph type="subTitle" sz="quarter" idx="1"/>
          </p:nvPr>
        </p:nvSpPr>
        <p:spPr>
          <a:prstGeom prst="rect">
            <a:avLst/>
          </a:prstGeom>
        </p:spPr>
        <p:txBody>
          <a:bodyPr/>
          <a:lstStyle/>
          <a:p>
            <a:pPr/>
          </a:p>
        </p:txBody>
      </p:sp>
      <p:pic>
        <p:nvPicPr>
          <p:cNvPr id="222" name="Immagine" descr="Immagin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itolo"/>
          <p:cNvSpPr txBox="1"/>
          <p:nvPr>
            <p:ph type="ctrTitle"/>
          </p:nvPr>
        </p:nvSpPr>
        <p:spPr>
          <a:prstGeom prst="rect">
            <a:avLst/>
          </a:prstGeom>
        </p:spPr>
        <p:txBody>
          <a:bodyPr/>
          <a:lstStyle/>
          <a:p>
            <a:pPr/>
          </a:p>
        </p:txBody>
      </p:sp>
      <p:sp>
        <p:nvSpPr>
          <p:cNvPr id="225" name="Corpo"/>
          <p:cNvSpPr txBox="1"/>
          <p:nvPr>
            <p:ph type="subTitle" sz="quarter" idx="1"/>
          </p:nvPr>
        </p:nvSpPr>
        <p:spPr>
          <a:prstGeom prst="rect">
            <a:avLst/>
          </a:prstGeom>
        </p:spPr>
        <p:txBody>
          <a:bodyPr/>
          <a:lstStyle/>
          <a:p>
            <a:pPr/>
          </a:p>
        </p:txBody>
      </p:sp>
      <p:pic>
        <p:nvPicPr>
          <p:cNvPr id="226" name="Immagine" descr="Immagin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Titolo"/>
          <p:cNvSpPr txBox="1"/>
          <p:nvPr>
            <p:ph type="ctrTitle"/>
          </p:nvPr>
        </p:nvSpPr>
        <p:spPr>
          <a:prstGeom prst="rect">
            <a:avLst/>
          </a:prstGeom>
        </p:spPr>
        <p:txBody>
          <a:bodyPr/>
          <a:lstStyle/>
          <a:p>
            <a:pPr/>
          </a:p>
        </p:txBody>
      </p:sp>
      <p:sp>
        <p:nvSpPr>
          <p:cNvPr id="229" name="Corpo"/>
          <p:cNvSpPr txBox="1"/>
          <p:nvPr>
            <p:ph type="subTitle" sz="quarter" idx="1"/>
          </p:nvPr>
        </p:nvSpPr>
        <p:spPr>
          <a:prstGeom prst="rect">
            <a:avLst/>
          </a:prstGeom>
        </p:spPr>
        <p:txBody>
          <a:bodyPr/>
          <a:lstStyle/>
          <a:p>
            <a:pPr/>
          </a:p>
        </p:txBody>
      </p:sp>
      <p:pic>
        <p:nvPicPr>
          <p:cNvPr id="230" name="Immagine" descr="Immagin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Titolo"/>
          <p:cNvSpPr txBox="1"/>
          <p:nvPr>
            <p:ph type="ctrTitle"/>
          </p:nvPr>
        </p:nvSpPr>
        <p:spPr>
          <a:prstGeom prst="rect">
            <a:avLst/>
          </a:prstGeom>
        </p:spPr>
        <p:txBody>
          <a:bodyPr/>
          <a:lstStyle/>
          <a:p>
            <a:pPr/>
          </a:p>
        </p:txBody>
      </p:sp>
      <p:sp>
        <p:nvSpPr>
          <p:cNvPr id="233" name="Corpo"/>
          <p:cNvSpPr txBox="1"/>
          <p:nvPr>
            <p:ph type="subTitle" sz="quarter" idx="1"/>
          </p:nvPr>
        </p:nvSpPr>
        <p:spPr>
          <a:prstGeom prst="rect">
            <a:avLst/>
          </a:prstGeom>
        </p:spPr>
        <p:txBody>
          <a:bodyPr/>
          <a:lstStyle/>
          <a:p>
            <a:pPr/>
          </a:p>
        </p:txBody>
      </p:sp>
      <p:pic>
        <p:nvPicPr>
          <p:cNvPr id="234" name="Immagine" descr="Immagin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Titolo"/>
          <p:cNvSpPr txBox="1"/>
          <p:nvPr>
            <p:ph type="title"/>
          </p:nvPr>
        </p:nvSpPr>
        <p:spPr>
          <a:prstGeom prst="rect">
            <a:avLst/>
          </a:prstGeom>
        </p:spPr>
        <p:txBody>
          <a:bodyPr/>
          <a:lstStyle/>
          <a:p>
            <a:pPr/>
          </a:p>
        </p:txBody>
      </p:sp>
      <p:sp>
        <p:nvSpPr>
          <p:cNvPr id="237" name="Corpo"/>
          <p:cNvSpPr txBox="1"/>
          <p:nvPr>
            <p:ph type="body" idx="1"/>
          </p:nvPr>
        </p:nvSpPr>
        <p:spPr>
          <a:prstGeom prst="rect">
            <a:avLst/>
          </a:prstGeom>
        </p:spPr>
        <p:txBody>
          <a:bodyPr/>
          <a:lstStyle/>
          <a:p>
            <a:pPr/>
          </a:p>
        </p:txBody>
      </p:sp>
      <p:sp>
        <p:nvSpPr>
          <p:cNvPr id="238" name="Testo"/>
          <p:cNvSpPr txBox="1"/>
          <p:nvPr/>
        </p:nvSpPr>
        <p:spPr>
          <a:xfrm>
            <a:off x="11406682" y="6453784"/>
            <a:ext cx="1570636" cy="808432"/>
          </a:xfrm>
          <a:prstGeom prst="rect">
            <a:avLst/>
          </a:prstGeom>
          <a:ln w="12700">
            <a:miter lim="400000"/>
          </a:ln>
        </p:spPr>
        <p:txBody>
          <a:bodyPr wrap="none" lIns="50800" tIns="50800" rIns="50800" bIns="50800" anchor="ctr">
            <a:spAutoFit/>
          </a:bodyPr>
          <a:lstStyle/>
          <a:p>
            <a:pPr/>
          </a:p>
        </p:txBody>
      </p:sp>
      <p:pic>
        <p:nvPicPr>
          <p:cNvPr id="239" name="Immagine" descr="Immagin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Vl. Hudolin e il contesto socio politico in cui opera riflessioni…"/>
          <p:cNvSpPr txBox="1"/>
          <p:nvPr>
            <p:ph type="title"/>
          </p:nvPr>
        </p:nvSpPr>
        <p:spPr>
          <a:prstGeom prst="rect">
            <a:avLst/>
          </a:prstGeom>
        </p:spPr>
        <p:txBody>
          <a:bodyPr/>
          <a:lstStyle>
            <a:lvl1pPr defTabSz="520065">
              <a:defRPr sz="7056"/>
            </a:lvl1pPr>
          </a:lstStyle>
          <a:p>
            <a:pPr/>
            <a:r>
              <a:t>Vl. Hudolin e il contesto socio politico in cui opera riflessioni…</a:t>
            </a:r>
          </a:p>
        </p:txBody>
      </p:sp>
      <p:sp>
        <p:nvSpPr>
          <p:cNvPr id="242" name="L’unica eredità è’ l’impegno attivo a far crescere i programmi in relazione alle mutate condizioni antropospirituali ed in coerenza con la visione ce Hudolin ha saputo definire sulla condizione esistenziale attuale…"/>
          <p:cNvSpPr txBox="1"/>
          <p:nvPr>
            <p:ph type="body" idx="1"/>
          </p:nvPr>
        </p:nvSpPr>
        <p:spPr>
          <a:prstGeom prst="rect">
            <a:avLst/>
          </a:prstGeom>
        </p:spPr>
        <p:txBody>
          <a:bodyPr/>
          <a:lstStyle/>
          <a:p>
            <a:pPr/>
            <a:r>
              <a:t>L’unica eredità è’ l’impegno attivo a far crescere i programmi in relazione alle mutate condizioni antropospirituali ed in coerenza con la visione ce Hudolin ha saputo definire sulla condizione esistenziale attuale</a:t>
            </a:r>
          </a:p>
          <a:p>
            <a:pPr/>
            <a:r>
              <a:t>L’alcol resta la metafora e il sintomo per antonomasia  di una società in crisi. Occorre una profonda trasformazione culturale di cui il pensiero e il messaggio hudoliniono restano come semi fertili e rivoltosi</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Vl. Hudolin e il contesto socio politico in cui opera riflessioni finali …dalle origini"/>
          <p:cNvSpPr txBox="1"/>
          <p:nvPr>
            <p:ph type="title"/>
          </p:nvPr>
        </p:nvSpPr>
        <p:spPr>
          <a:prstGeom prst="rect">
            <a:avLst/>
          </a:prstGeom>
        </p:spPr>
        <p:txBody>
          <a:bodyPr/>
          <a:lstStyle>
            <a:lvl1pPr defTabSz="520065">
              <a:defRPr sz="7056"/>
            </a:lvl1pPr>
          </a:lstStyle>
          <a:p>
            <a:pPr/>
            <a:r>
              <a:t>Vl. Hudolin e il contesto socio politico in cui opera riflessioni finali …dalle origini</a:t>
            </a:r>
          </a:p>
        </p:txBody>
      </p:sp>
      <p:sp>
        <p:nvSpPr>
          <p:cNvPr id="245" name="Il mito: la medicina nasce dall’incontro di Apollo con la ninfa Coronis da cui nasce Asclepio, che a sua volta genera Igea, che previene tutte le malattie e Panacea, che le cura. Dall’Ade non arrivano più morti ma la protesta perché è stato violato l’ordine naturale. A questo punto arriva Zeus che punisce Asclepio, uccidendolo. Che cosa vuole dirci il mito? Semplicemente che chi si occupa della vita, della morte e della sofferenza finisce per assurgere alla dimensione della divinità, pur non essendo divino. E’ per questo che interviene Zeus, il dio supremo che sovraintende il governo, funzione che non può certo appartenere alle professioni sanitarie, per quanto abili siano, che dovranno necessariamente sottomettersi al governo della vita. Ma vi sono altri due insegnamenti…"/>
          <p:cNvSpPr txBox="1"/>
          <p:nvPr>
            <p:ph type="body" idx="1"/>
          </p:nvPr>
        </p:nvSpPr>
        <p:spPr>
          <a:xfrm>
            <a:off x="1494222" y="3098800"/>
            <a:ext cx="21005801" cy="9296400"/>
          </a:xfrm>
          <a:prstGeom prst="rect">
            <a:avLst/>
          </a:prstGeom>
        </p:spPr>
        <p:txBody>
          <a:bodyPr/>
          <a:lstStyle/>
          <a:p>
            <a:pPr>
              <a:defRPr b="1"/>
            </a:pPr>
            <a:r>
              <a:t>Il mito: </a:t>
            </a:r>
            <a:r>
              <a:rPr b="0"/>
              <a:t>la medicina nasce dall’incontro di Apollo con la ninfa Coronis da cui nasce Asclepio, che a sua volta genera Igea, che previene tutte le malattie e Panacea, che le cura. Dall’Ade non arrivano più morti ma la protesta perché è stato violato l’ordine naturale. A questo punto arriva Zeus che punisce Asclepio, uccidendolo. Che cosa vuole dirci il mito? Semplicemente che chi si occupa della vita, della morte e della sofferenza finisce per assurgere alla dimensione della divinità, pur non essendo divino. E’ per questo che interviene Zeus, il dio supremo che sovraintende il governo, funzione che non può certo appartenere alle professioni sanitarie, per quanto abili siano, che dovranno necessariamente sottomettersi al governo della vita. Ma vi sono altri due insegnamenti…</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Vl. Hudolin e il contesto socio politico in cui opera riflessioni finali …dalle origini"/>
          <p:cNvSpPr txBox="1"/>
          <p:nvPr>
            <p:ph type="title"/>
          </p:nvPr>
        </p:nvSpPr>
        <p:spPr>
          <a:prstGeom prst="rect">
            <a:avLst/>
          </a:prstGeom>
        </p:spPr>
        <p:txBody>
          <a:bodyPr/>
          <a:lstStyle>
            <a:lvl1pPr defTabSz="520065">
              <a:defRPr sz="7056"/>
            </a:lvl1pPr>
          </a:lstStyle>
          <a:p>
            <a:pPr/>
            <a:r>
              <a:t>Vl. Hudolin e il contesto socio politico in cui opera riflessioni finali …dalle origini</a:t>
            </a:r>
          </a:p>
        </p:txBody>
      </p:sp>
      <p:sp>
        <p:nvSpPr>
          <p:cNvPr id="248" name="1. Apollo che genera la medicina e’ anche il dio dell’arte, della danza e della musica e in quanto tale la professione sanitaria non può mai essere trasformata in una tecnica. Il coinvolgimento personale è quindi una  condizione fondamentale. Lavorare nei club e’ quindi un’arte alla quale si e’ chiamate/i fornendo un proprio personale contributo per fare della sobrietà un processo di crescita e maturazione comunitario…"/>
          <p:cNvSpPr txBox="1"/>
          <p:nvPr>
            <p:ph type="body" idx="1"/>
          </p:nvPr>
        </p:nvSpPr>
        <p:spPr>
          <a:xfrm>
            <a:off x="1494222" y="3098800"/>
            <a:ext cx="21005801" cy="9296400"/>
          </a:xfrm>
          <a:prstGeom prst="rect">
            <a:avLst/>
          </a:prstGeom>
        </p:spPr>
        <p:txBody>
          <a:bodyPr/>
          <a:lstStyle/>
          <a:p>
            <a:pPr>
              <a:defRPr b="1"/>
            </a:pPr>
            <a:r>
              <a:t>1. </a:t>
            </a:r>
            <a:r>
              <a:rPr b="0"/>
              <a:t>Apollo che genera la medicina e’ anche il dio dell’arte, della danza e della musica e in quanto tale la professione sanitaria non può mai essere trasformata in una tecnica. Il coinvolgimento personale è quindi una  condizione fondamentale. Lavorare nei club e’ quindi un’arte alla quale si e’ chiamate/i fornendo un proprio personale contributo per fare della sobrietà un processo di crescita e maturazione comunitario</a:t>
            </a:r>
            <a:endParaRPr b="0"/>
          </a:p>
          <a:p>
            <a:pPr>
              <a:defRPr b="1"/>
            </a:pPr>
            <a:r>
              <a:t>2. </a:t>
            </a:r>
            <a:r>
              <a:rPr b="0"/>
              <a:t>Apollo e’ anche il dio della città e pertanto la salute si promuove e si protegge nel contesto della comunità locale, cosi ‘ come operano i club</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58"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Premessa…</a:t>
            </a:r>
          </a:p>
        </p:txBody>
      </p:sp>
      <p:sp>
        <p:nvSpPr>
          <p:cNvPr id="159" name="“ A me é toccata la sorte del diavolo: ho dovuto estrarre le pietre dalla cava, come meglio ho potuto, ed ero contento quando riuscivo a disporle, per amore o per forza, in modo tale da formare quasi un edificio. Ho dovuto fare questo lavoro, in modo non meno duro. Ora tocca a voi. Voi che potete sedervi in pacifica meditazione e disegnare il piano per un edificio armonioso, una cosa che io non ho mai avuto la possibilità di fare” (Sigmund Freud 1910-)…"/>
          <p:cNvSpPr txBox="1"/>
          <p:nvPr>
            <p:ph type="body" idx="1"/>
          </p:nvPr>
        </p:nvSpPr>
        <p:spPr>
          <a:prstGeom prst="rect">
            <a:avLst/>
          </a:prstGeom>
        </p:spPr>
        <p:txBody>
          <a:bodyPr/>
          <a:lstStyle/>
          <a:p>
            <a:pPr marL="661458" indent="-661458" algn="just">
              <a:spcBef>
                <a:spcPts val="0"/>
              </a:spcBef>
              <a:defRPr i="1" sz="5000"/>
            </a:pPr>
            <a:r>
              <a:t>“ A me é toccata la sorte del diavolo: ho dovuto estrarre le pietre dalla cava, come meglio ho potuto, ed ero contento quando riuscivo a disporle, per amore o per forza, in modo tale da formare quasi un edificio. Ho dovuto fare questo lavoro, in modo non meno duro. Ora tocca a voi. Voi che potete sedervi in pacifica meditazione e disegnare il piano per un edificio armonioso, una cosa che io non ho mai avuto la possibilità di fare” (Sigmund Freud 1910-)</a:t>
            </a:r>
          </a:p>
          <a:p>
            <a:pPr marL="661458" indent="-661458" algn="just">
              <a:spcBef>
                <a:spcPts val="0"/>
              </a:spcBef>
              <a:defRPr i="1" sz="5000"/>
            </a:pPr>
          </a:p>
          <a:p>
            <a:pPr marL="661458" indent="-661458" algn="just">
              <a:spcBef>
                <a:spcPts val="0"/>
              </a:spcBef>
              <a:defRPr i="1" sz="5000"/>
            </a:pPr>
            <a:r>
              <a:t>“ E infine vi prego di continuare…” (Vl. Hudolin 1996)</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L’importante non è l’alcol ma l’uomo"/>
          <p:cNvSpPr txBox="1"/>
          <p:nvPr>
            <p:ph type="title"/>
          </p:nvPr>
        </p:nvSpPr>
        <p:spPr>
          <a:prstGeom prst="rect">
            <a:avLst/>
          </a:prstGeom>
        </p:spPr>
        <p:txBody>
          <a:bodyPr/>
          <a:lstStyle>
            <a:lvl1pPr defTabSz="718184">
              <a:defRPr sz="9744"/>
            </a:lvl1pPr>
          </a:lstStyle>
          <a:p>
            <a:pPr/>
            <a:r>
              <a:t>L’importante non è l’alcol ma l’uomo</a:t>
            </a:r>
          </a:p>
        </p:txBody>
      </p:sp>
      <p:sp>
        <p:nvSpPr>
          <p:cNvPr id="251" name="“Nessun uomo è irrecuperabile, per principio. Nessuno può essere sicuro che un altro uomo sia perduto per sempre. e’ perso solo chi è dato per perso”…"/>
          <p:cNvSpPr txBox="1"/>
          <p:nvPr>
            <p:ph type="body" sz="half" idx="1"/>
          </p:nvPr>
        </p:nvSpPr>
        <p:spPr>
          <a:xfrm>
            <a:off x="1657350" y="3149600"/>
            <a:ext cx="10223500" cy="9296400"/>
          </a:xfrm>
          <a:prstGeom prst="rect">
            <a:avLst/>
          </a:prstGeom>
        </p:spPr>
        <p:txBody>
          <a:bodyPr/>
          <a:lstStyle/>
          <a:p>
            <a:pPr algn="just"/>
            <a:r>
              <a:t>“Nessun uomo è irrecuperabile, per principio. Nessuno può essere sicuro che un altro uomo sia perduto per sempre. e’ perso solo chi è dato per perso”</a:t>
            </a:r>
          </a:p>
          <a:p>
            <a:pPr algn="r"/>
            <a:r>
              <a:t>Mario Tommasini    </a:t>
            </a:r>
          </a:p>
          <a:p>
            <a:pPr algn="r"/>
            <a:r>
              <a:t>(intervista a repubblica 2006)</a:t>
            </a:r>
          </a:p>
        </p:txBody>
      </p:sp>
      <p:pic>
        <p:nvPicPr>
          <p:cNvPr id="252" name="Filmato" descr="Filmato"/>
          <p:cNvPicPr>
            <a:picLocks noChangeAspect="0"/>
          </p:cNvPicPr>
          <p:nvPr>
            <p:ph type="media" idx="13"/>
          </p:nvPr>
        </p:nvPicPr>
        <p:blipFill>
          <a:blip r:embed="rId2">
            <a:extLst/>
          </a:blip>
          <a:stretch>
            <a:fillRect/>
          </a:stretch>
        </p:blipFill>
        <p:spPr>
          <a:prstGeom prst="rect">
            <a:avLst/>
          </a:prstGeom>
        </p:spPr>
      </p:pic>
      <p:pic>
        <p:nvPicPr>
          <p:cNvPr id="253" name="Immagine" descr="Immagine"/>
          <p:cNvPicPr>
            <a:picLocks noChangeAspect="1"/>
          </p:cNvPicPr>
          <p:nvPr/>
        </p:nvPicPr>
        <p:blipFill>
          <a:blip r:embed="rId3">
            <a:extLst/>
          </a:blip>
          <a:stretch>
            <a:fillRect/>
          </a:stretch>
        </p:blipFill>
        <p:spPr>
          <a:xfrm>
            <a:off x="17130839" y="7059977"/>
            <a:ext cx="2438401" cy="2298701"/>
          </a:xfrm>
          <a:prstGeom prst="rect">
            <a:avLst/>
          </a:prstGeom>
          <a:ln w="12700">
            <a:miter lim="400000"/>
          </a:ln>
        </p:spPr>
      </p:pic>
      <p:pic>
        <p:nvPicPr>
          <p:cNvPr id="254" name="Immagine" descr="Immagine"/>
          <p:cNvPicPr>
            <a:picLocks noChangeAspect="1"/>
          </p:cNvPicPr>
          <p:nvPr/>
        </p:nvPicPr>
        <p:blipFill>
          <a:blip r:embed="rId4">
            <a:extLst/>
          </a:blip>
          <a:stretch>
            <a:fillRect/>
          </a:stretch>
        </p:blipFill>
        <p:spPr>
          <a:xfrm>
            <a:off x="20002492" y="9466257"/>
            <a:ext cx="1676401" cy="1574801"/>
          </a:xfrm>
          <a:prstGeom prst="rect">
            <a:avLst/>
          </a:prstGeom>
          <a:ln w="12700">
            <a:miter lim="400000"/>
          </a:ln>
        </p:spPr>
      </p:pic>
      <p:pic>
        <p:nvPicPr>
          <p:cNvPr id="255" name="Immagine" descr="Immagine"/>
          <p:cNvPicPr>
            <a:picLocks noChangeAspect="1"/>
          </p:cNvPicPr>
          <p:nvPr/>
        </p:nvPicPr>
        <p:blipFill>
          <a:blip r:embed="rId5">
            <a:extLst/>
          </a:blip>
          <a:stretch>
            <a:fillRect/>
          </a:stretch>
        </p:blipFill>
        <p:spPr>
          <a:xfrm>
            <a:off x="19673988" y="9463204"/>
            <a:ext cx="2333410" cy="2192467"/>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Titolo"/>
          <p:cNvSpPr txBox="1"/>
          <p:nvPr>
            <p:ph type="ctrTitle"/>
          </p:nvPr>
        </p:nvSpPr>
        <p:spPr>
          <a:prstGeom prst="rect">
            <a:avLst/>
          </a:prstGeom>
        </p:spPr>
        <p:txBody>
          <a:bodyPr/>
          <a:lstStyle/>
          <a:p>
            <a:pPr/>
          </a:p>
        </p:txBody>
      </p:sp>
      <p:sp>
        <p:nvSpPr>
          <p:cNvPr id="258" name="Corpo"/>
          <p:cNvSpPr txBox="1"/>
          <p:nvPr>
            <p:ph type="subTitle" sz="quarter" idx="1"/>
          </p:nvPr>
        </p:nvSpPr>
        <p:spPr>
          <a:prstGeom prst="rect">
            <a:avLst/>
          </a:prstGeom>
        </p:spPr>
        <p:txBody>
          <a:bodyPr/>
          <a:lstStyle/>
          <a:p>
            <a:pPr/>
          </a:p>
        </p:txBody>
      </p:sp>
      <p:pic>
        <p:nvPicPr>
          <p:cNvPr id="259" name="Immagine" descr="Immagine"/>
          <p:cNvPicPr>
            <a:picLocks noChangeAspect="1"/>
          </p:cNvPicPr>
          <p:nvPr/>
        </p:nvPicPr>
        <p:blipFill>
          <a:blip r:embed="rId2">
            <a:extLst/>
          </a:blip>
          <a:stretch>
            <a:fillRect/>
          </a:stretch>
        </p:blipFill>
        <p:spPr>
          <a:xfrm>
            <a:off x="5413874" y="1703914"/>
            <a:ext cx="12506351" cy="9379763"/>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Filmato" descr="Filmato"/>
          <p:cNvPicPr>
            <a:picLocks noChangeAspect="0"/>
          </p:cNvPicPr>
          <p:nvPr>
            <p:ph type="media" idx="13"/>
          </p:nvPr>
        </p:nvPicPr>
        <p:blipFill>
          <a:blip r:embed="rId2">
            <a:extLst/>
          </a:blip>
          <a:stretch>
            <a:fillRect/>
          </a:stretch>
        </p:blipFill>
        <p:spPr>
          <a:prstGeom prst="rect">
            <a:avLst/>
          </a:prstGeom>
        </p:spPr>
      </p:pic>
      <p:sp>
        <p:nvSpPr>
          <p:cNvPr id="262" name="Vl. Hudolin e il contesto  in cui opera…"/>
          <p:cNvSpPr txBox="1"/>
          <p:nvPr>
            <p:ph type="title"/>
          </p:nvPr>
        </p:nvSpPr>
        <p:spPr>
          <a:prstGeom prst="rect">
            <a:avLst/>
          </a:prstGeom>
        </p:spPr>
        <p:txBody>
          <a:bodyPr/>
          <a:lstStyle/>
          <a:p>
            <a:pPr defTabSz="520065">
              <a:defRPr sz="7056"/>
            </a:pPr>
            <a:r>
              <a:t>Vl. Hudolin e il contesto  in cui opera </a:t>
            </a:r>
          </a:p>
          <a:p>
            <a:pPr defTabSz="520065">
              <a:defRPr sz="7056"/>
            </a:pPr>
            <a:r>
              <a:t>Infine…</a:t>
            </a:r>
          </a:p>
        </p:txBody>
      </p:sp>
      <p:sp>
        <p:nvSpPr>
          <p:cNvPr id="263" name="L’orizzonte crepuscolare / si fa infinito/nel sacro canto della Vita/ osante l’impensato/ e opera libera la bellezza di / un Noi s-velato…L.C. Poesie…"/>
          <p:cNvSpPr txBox="1"/>
          <p:nvPr>
            <p:ph type="body" sz="half" idx="1"/>
          </p:nvPr>
        </p:nvSpPr>
        <p:spPr>
          <a:xfrm>
            <a:off x="1657350" y="3149600"/>
            <a:ext cx="10223500" cy="9296400"/>
          </a:xfrm>
          <a:prstGeom prst="rect">
            <a:avLst/>
          </a:prstGeom>
        </p:spPr>
        <p:txBody>
          <a:bodyPr/>
          <a:lstStyle/>
          <a:p>
            <a:pPr>
              <a:defRPr i="1"/>
            </a:pPr>
            <a:r>
              <a:t>L’orizzonte crepuscolare / si fa infinito/nel sacro canto della Vita/ osante l’impensato/ e opera libera la bellezza di / un Noi s-velato…L.C. Poesie</a:t>
            </a:r>
          </a:p>
          <a:p>
            <a:pPr>
              <a:defRPr i="1"/>
            </a:pPr>
            <a:r>
              <a:t>Grazie per l’attenzione…</a:t>
            </a:r>
          </a:p>
        </p:txBody>
      </p:sp>
      <p:pic>
        <p:nvPicPr>
          <p:cNvPr id="264" name="IMG_1283.jpeg" descr="IMG_1283.jpeg"/>
          <p:cNvPicPr>
            <a:picLocks noChangeAspect="1"/>
          </p:cNvPicPr>
          <p:nvPr/>
        </p:nvPicPr>
        <p:blipFill>
          <a:blip r:embed="rId3">
            <a:extLst/>
          </a:blip>
          <a:stretch>
            <a:fillRect/>
          </a:stretch>
        </p:blipFill>
        <p:spPr>
          <a:xfrm>
            <a:off x="13206263" y="4044162"/>
            <a:ext cx="9452272" cy="7089204"/>
          </a:xfrm>
          <a:prstGeom prst="rect">
            <a:avLst/>
          </a:prstGeom>
          <a:ln w="12700">
            <a:miter lim="400000"/>
          </a:ln>
        </p:spPr>
      </p:pic>
      <p:pic>
        <p:nvPicPr>
          <p:cNvPr id="265" name="Immagine" descr="Immagine"/>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Titolo"/>
          <p:cNvSpPr txBox="1"/>
          <p:nvPr>
            <p:ph type="ctrTitle"/>
          </p:nvPr>
        </p:nvSpPr>
        <p:spPr>
          <a:prstGeom prst="rect">
            <a:avLst/>
          </a:prstGeom>
        </p:spPr>
        <p:txBody>
          <a:bodyPr/>
          <a:lstStyle/>
          <a:p>
            <a:pPr/>
          </a:p>
        </p:txBody>
      </p:sp>
      <p:sp>
        <p:nvSpPr>
          <p:cNvPr id="268" name="Corpo"/>
          <p:cNvSpPr txBox="1"/>
          <p:nvPr>
            <p:ph type="subTitle" sz="quarter" idx="1"/>
          </p:nvPr>
        </p:nvSpPr>
        <p:spPr>
          <a:prstGeom prst="rect">
            <a:avLst/>
          </a:prstGeom>
        </p:spPr>
        <p:txBody>
          <a:bodyPr/>
          <a:lstStyle/>
          <a:p>
            <a:pPr/>
          </a:p>
        </p:txBody>
      </p:sp>
      <p:pic>
        <p:nvPicPr>
          <p:cNvPr id="269" name="Immagine" descr="Immagin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61"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a:t>
            </a:r>
          </a:p>
        </p:txBody>
      </p:sp>
      <p:sp>
        <p:nvSpPr>
          <p:cNvPr id="162" name="Nasce a Ogulin (attuale centro della Croazia) il 2 maggio 1922…"/>
          <p:cNvSpPr txBox="1"/>
          <p:nvPr>
            <p:ph type="body" idx="1"/>
          </p:nvPr>
        </p:nvSpPr>
        <p:spPr>
          <a:prstGeom prst="rect">
            <a:avLst/>
          </a:prstGeom>
        </p:spPr>
        <p:txBody>
          <a:bodyPr/>
          <a:lstStyle/>
          <a:p>
            <a:pPr marL="661458" indent="-661458" algn="just">
              <a:spcBef>
                <a:spcPts val="0"/>
              </a:spcBef>
              <a:defRPr sz="5000"/>
            </a:pPr>
            <a:r>
              <a:t>Nasce a Ogulin (attuale centro della Croazia) il 2 maggio 1922</a:t>
            </a:r>
          </a:p>
          <a:p>
            <a:pPr marL="661458" indent="-661458" algn="just">
              <a:spcBef>
                <a:spcPts val="0"/>
              </a:spcBef>
              <a:defRPr sz="5000"/>
            </a:pPr>
            <a:r>
              <a:t>Il padre sarto e la madre casalinga. Un fratello e una sorella morti prematuramente</a:t>
            </a:r>
          </a:p>
          <a:p>
            <a:pPr marL="661458" indent="-661458" algn="just">
              <a:spcBef>
                <a:spcPts val="0"/>
              </a:spcBef>
              <a:defRPr sz="5000"/>
            </a:pPr>
            <a:r>
              <a:t>In età adolescenziale perde, prematuramente, il padre per le complicanze fisiche legate ai suoi legami con l’alcol</a:t>
            </a:r>
          </a:p>
          <a:p>
            <a:pPr marL="661458" indent="-661458" algn="just">
              <a:spcBef>
                <a:spcPts val="0"/>
              </a:spcBef>
              <a:defRPr sz="5000"/>
            </a:pPr>
            <a:r>
              <a:t>Studi brillanti liceali e laurea in medicina nel 1948</a:t>
            </a:r>
          </a:p>
          <a:p>
            <a:pPr marL="661458" indent="-661458" algn="just">
              <a:spcBef>
                <a:spcPts val="0"/>
              </a:spcBef>
              <a:defRPr sz="5000"/>
            </a:pPr>
            <a:r>
              <a:t>II guerra mondiale. Periodo in cui Hudolin patisce per un breve periodo il carcere per motivi politici. Terminata la guerra fu chiamato a contribuire alla ricostruzione del sistema sanitario a Zagabria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64"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a:t>
            </a:r>
          </a:p>
        </p:txBody>
      </p:sp>
      <p:sp>
        <p:nvSpPr>
          <p:cNvPr id="165" name="La dolorosa esperienza della guerra, più tardi, nel 1985, Hudolin ebbe a scrivere:” La guerra stimola l’inizio dei movimenti che dopo di essa accelerano lo sviluppo del lavoro sociale, della comunità  terapeutica e della psicoterapia di gruppo. Lo sviluppo sociale richiede l’eliminazione di metodi e trattamenti repressivi, dal momento che questi stessi tendono ad essere eliminati anche dalla società. L’istituzione e i trattamenti psichiatrici assomigliano troppo ai lager nazisti e a quelle idee contro le quali la maggioranza dell’umanità aveva lottato durante la guerra. I malati mentali erano stati purtroppo le prime vittime del nazismo”"/>
          <p:cNvSpPr txBox="1"/>
          <p:nvPr>
            <p:ph type="body" idx="1"/>
          </p:nvPr>
        </p:nvSpPr>
        <p:spPr>
          <a:prstGeom prst="rect">
            <a:avLst/>
          </a:prstGeom>
        </p:spPr>
        <p:txBody>
          <a:bodyPr/>
          <a:lstStyle/>
          <a:p>
            <a:pPr marL="661458" indent="-661458" algn="just">
              <a:spcBef>
                <a:spcPts val="0"/>
              </a:spcBef>
              <a:defRPr sz="5000"/>
            </a:pPr>
            <a:r>
              <a:t>La dolorosa esperienza della guerra, più tardi, nel 1985, Hudolin ebbe a scrivere:” </a:t>
            </a:r>
            <a:r>
              <a:rPr i="1"/>
              <a:t>La guerra stimola l’inizio dei movimenti che dopo di essa accelerano lo sviluppo del lavoro sociale, della comunità  terapeutica e della psicoterapia di gruppo. Lo sviluppo sociale richiede l’eliminazione di metodi e trattamenti repressivi, dal momento che questi stessi tendono ad essere eliminati anche dalla società. L’istituzione e i trattamenti psichiatrici assomigliano troppo ai lager nazisti e a quelle idee contro le quali la maggioranza dell’umanità aveva lottato durante la guerra. I malati mentali erano stati purtroppo le prime vittime del nazismo”</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67"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a:t>
            </a:r>
          </a:p>
        </p:txBody>
      </p:sp>
      <p:sp>
        <p:nvSpPr>
          <p:cNvPr id="168" name="1951 Soecializzazione in neuropsichiatria e assunzione presso la clinica ‘ Dr Mladen Stojanovic’ di Zagabria, dove incontra la Drssa Visnja Hudolin, neurologa…"/>
          <p:cNvSpPr txBox="1"/>
          <p:nvPr>
            <p:ph type="body" idx="1"/>
          </p:nvPr>
        </p:nvSpPr>
        <p:spPr>
          <a:prstGeom prst="rect">
            <a:avLst/>
          </a:prstGeom>
        </p:spPr>
        <p:txBody>
          <a:bodyPr/>
          <a:lstStyle/>
          <a:p>
            <a:pPr marL="661458" indent="-661458" algn="just">
              <a:spcBef>
                <a:spcPts val="0"/>
              </a:spcBef>
              <a:defRPr sz="5000"/>
            </a:pPr>
            <a:r>
              <a:t>1951 Soecializzazione in neuropsichiatria e assunzione presso la clinica ‘ Dr Mladen Stojanovic’ di Zagabria, dove incontra la Drssa Visnja Hudolin, neurologa</a:t>
            </a:r>
          </a:p>
          <a:p>
            <a:pPr marL="661458" indent="-661458" algn="just">
              <a:spcBef>
                <a:spcPts val="0"/>
              </a:spcBef>
              <a:defRPr sz="5000"/>
            </a:pPr>
            <a:r>
              <a:t>1952 matrimonio con Visnja. Da questa unione nacque un bimbo che purtroppo non sopravvisse, ma questa dolorosa esperienza rafforza il loro legame anche dal lato professionale.</a:t>
            </a:r>
          </a:p>
          <a:p>
            <a:pPr marL="661458" indent="-661458" algn="just">
              <a:spcBef>
                <a:spcPts val="0"/>
              </a:spcBef>
              <a:defRPr b="1" sz="5000"/>
            </a:pPr>
            <a:r>
              <a:t>Visnja</a:t>
            </a:r>
            <a:r>
              <a:rPr b="0"/>
              <a:t> infatti sosterrà sempre il lavoro del marito attraverso la sua costante e ‘silente’ presenza, promuovendo la nascita e lo sviluppo di quello definito “approccio ecologico sociale ai problemi alcolcorrelati e complessi”</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70"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professionale…</a:t>
            </a:r>
          </a:p>
        </p:txBody>
      </p:sp>
      <p:sp>
        <p:nvSpPr>
          <p:cNvPr id="171" name="Anni 50: formazione professionale psicoanalitica ed esperienza all’estero, dapprima in Inghilterra e Svezia, come borsista dell’OMS, dove si specializza in elettrocefalongrafia…"/>
          <p:cNvSpPr txBox="1"/>
          <p:nvPr>
            <p:ph type="body" idx="1"/>
          </p:nvPr>
        </p:nvSpPr>
        <p:spPr>
          <a:xfrm>
            <a:off x="1518582" y="3320117"/>
            <a:ext cx="21005801" cy="9296401"/>
          </a:xfrm>
          <a:prstGeom prst="rect">
            <a:avLst/>
          </a:prstGeom>
        </p:spPr>
        <p:txBody>
          <a:bodyPr/>
          <a:lstStyle/>
          <a:p>
            <a:pPr marL="634999" indent="-634999" algn="just" defTabSz="792479">
              <a:spcBef>
                <a:spcPts val="0"/>
              </a:spcBef>
            </a:pPr>
            <a:r>
              <a:t>Anni 50: formazione professionale psicoanalitica ed esperienza all’estero, dapprima in Inghilterra e Svezia, come borsista dell’OMS, dove si specializza in elettrocefalongrafia</a:t>
            </a:r>
          </a:p>
          <a:p>
            <a:pPr marL="634999" indent="-634999" algn="just" defTabSz="792479">
              <a:spcBef>
                <a:spcPts val="0"/>
              </a:spcBef>
            </a:pPr>
            <a:r>
              <a:t>1953 nel Regno Unito ha la fortuna di incontrare e lavorare ci massimi livelli formativi dell’epoca:</a:t>
            </a:r>
          </a:p>
          <a:p>
            <a:pPr marL="634999" indent="-634999" algn="just" defTabSz="792479">
              <a:spcBef>
                <a:spcPts val="0"/>
              </a:spcBef>
            </a:pPr>
            <a:r>
              <a:rPr b="1"/>
              <a:t>Melanie</a:t>
            </a:r>
            <a:r>
              <a:t> </a:t>
            </a:r>
            <a:r>
              <a:rPr b="1"/>
              <a:t>Klein (</a:t>
            </a:r>
            <a:r>
              <a:t>1882-1960), allieva di Ferenczi (primo psichiatra universitario)</a:t>
            </a:r>
          </a:p>
          <a:p>
            <a:pPr marL="634999" indent="-634999" algn="just" defTabSz="792479">
              <a:spcBef>
                <a:spcPts val="0"/>
              </a:spcBef>
              <a:defRPr b="1"/>
            </a:pPr>
            <a:r>
              <a:t>Joschua Birer </a:t>
            </a:r>
            <a:r>
              <a:rPr b="0"/>
              <a:t>(1901-1984),</a:t>
            </a:r>
            <a:r>
              <a:t> </a:t>
            </a:r>
            <a:r>
              <a:rPr b="0"/>
              <a:t> ideatore dei social club per pazienti  dimessi dagli ospedali psichiatrici</a:t>
            </a:r>
            <a:endParaRPr b="0"/>
          </a:p>
          <a:p>
            <a:pPr marL="634999" indent="-634999" algn="just" defTabSz="792479">
              <a:spcBef>
                <a:spcPts val="0"/>
              </a:spcBef>
              <a:defRPr b="1"/>
            </a:pPr>
            <a:r>
              <a:t>Maxwell Jones </a:t>
            </a:r>
            <a:r>
              <a:rPr b="0"/>
              <a:t>(1907-1990),</a:t>
            </a:r>
            <a:r>
              <a:t> </a:t>
            </a:r>
            <a:r>
              <a:rPr b="0"/>
              <a:t>ideatore della comunità terapeutica</a:t>
            </a:r>
            <a:endParaRPr b="0"/>
          </a:p>
          <a:p>
            <a:pPr marL="634999" indent="-634999" algn="just" defTabSz="792479">
              <a:spcBef>
                <a:spcPts val="0"/>
              </a:spcBef>
              <a:defRPr b="1"/>
            </a:pPr>
            <a:r>
              <a:t>Franco Basaglia </a:t>
            </a:r>
            <a:r>
              <a:rPr b="0"/>
              <a:t>(1924-1980), psichiatra antropo-fenomenologo, direttore dell’OP di Gorizia, promotore della riforma psichiatrica in Italia. L180</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73"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professionale…</a:t>
            </a:r>
          </a:p>
        </p:txBody>
      </p:sp>
      <p:sp>
        <p:nvSpPr>
          <p:cNvPr id="174" name="Negli stessi anni a Palo Alto, in California viene fondato il MRI (Menthal Research Institut) dallo psichiatra Don Jackson. Qui lavoreranno le menti eccelse che contribuiranno in modo determinante alla creazione della psicoterapia breve e di una nuova terapia familiare ad orientamento sistemico. Paul Watzlawich (1921-2007) e Gregory Bateson (19041980) furono gli esponenti piu noti, ma anche utile ricordare e’ Jacob Moreno (1889-1974), allievo di Freud che da Vienna approda negli USA e nel 1932 introduce l’espressione “psicoterapia di gruppo”, fondando in seguito il movimento psicodrammatico"/>
          <p:cNvSpPr txBox="1"/>
          <p:nvPr>
            <p:ph type="body" idx="1"/>
          </p:nvPr>
        </p:nvSpPr>
        <p:spPr>
          <a:xfrm>
            <a:off x="1689100" y="3295757"/>
            <a:ext cx="21005800" cy="9296401"/>
          </a:xfrm>
          <a:prstGeom prst="rect">
            <a:avLst/>
          </a:prstGeom>
        </p:spPr>
        <p:txBody>
          <a:bodyPr/>
          <a:lstStyle/>
          <a:p>
            <a:pPr marL="661458" indent="-661458" algn="just">
              <a:spcBef>
                <a:spcPts val="0"/>
              </a:spcBef>
              <a:defRPr sz="5000"/>
            </a:pPr>
            <a:r>
              <a:t>Negli stessi anni a Palo Alto, in California viene fondato il MRI (Menthal Research Institut) dallo psichiatra Don Jackson. Qui lavoreranno le menti eccelse che contribuiranno in modo determinante alla creazione della psicoterapia breve e di una nuova terapia familiare ad orientamento sistemico. </a:t>
            </a:r>
            <a:r>
              <a:rPr b="1"/>
              <a:t>Paul Watzlawich </a:t>
            </a:r>
            <a:r>
              <a:t>(1921-2007) e </a:t>
            </a:r>
            <a:r>
              <a:rPr b="1"/>
              <a:t>Gregory Bateson </a:t>
            </a:r>
            <a:r>
              <a:t>(19041980) furono gli esponenti piu noti, ma anche utile ricordare e’ </a:t>
            </a:r>
            <a:r>
              <a:rPr b="1"/>
              <a:t>Jacob Moreno (</a:t>
            </a:r>
            <a:r>
              <a:t>1889-1974), allievo di Freud che da Vienna approda negli USA e nel 1932 introduce l’espressione “psicoterapia di gruppo”, fondando in seguito il movimento psicodrammatico</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76" name="Vl. Hudolin e il contesto storico politico in cui opera…"/>
          <p:cNvSpPr txBox="1"/>
          <p:nvPr>
            <p:ph type="title"/>
          </p:nvPr>
        </p:nvSpPr>
        <p:spPr>
          <a:prstGeom prst="rect">
            <a:avLst/>
          </a:prstGeom>
        </p:spPr>
        <p:txBody>
          <a:bodyPr/>
          <a:lstStyle/>
          <a:p>
            <a:pPr defTabSz="346709">
              <a:defRPr b="1" sz="4703">
                <a:latin typeface="Helvetica Neue"/>
                <a:ea typeface="Helvetica Neue"/>
                <a:cs typeface="Helvetica Neue"/>
                <a:sym typeface="Helvetica Neue"/>
              </a:defRPr>
            </a:pPr>
          </a:p>
          <a:p>
            <a:pPr defTabSz="346709">
              <a:defRPr b="1" sz="4703">
                <a:latin typeface="Helvetica Neue"/>
                <a:ea typeface="Helvetica Neue"/>
                <a:cs typeface="Helvetica Neue"/>
                <a:sym typeface="Helvetica Neue"/>
              </a:defRPr>
            </a:pPr>
            <a:r>
              <a:t>Vl. Hudolin e il contesto storico politico in cui opera</a:t>
            </a:r>
          </a:p>
          <a:p>
            <a:pPr defTabSz="346709">
              <a:defRPr b="1" sz="4703">
                <a:latin typeface="Helvetica Neue"/>
                <a:ea typeface="Helvetica Neue"/>
                <a:cs typeface="Helvetica Neue"/>
                <a:sym typeface="Helvetica Neue"/>
              </a:defRPr>
            </a:pPr>
            <a:r>
              <a:t>Biografia e contesto professionale…</a:t>
            </a:r>
          </a:p>
        </p:txBody>
      </p:sp>
      <p:sp>
        <p:nvSpPr>
          <p:cNvPr id="177" name="Nello stesso periodo si affermò l’ottica sistemica ispirata alla teoria dei sistemi del biologo austriaco Von Bertalanffy (1901-1972). L’ottica sistemica considera la possibilità di superare situazioni complesse come i disturbi mentali e i problemi alcolcorrelati allargando il campo di osservazione al contesto socio ambientale.…"/>
          <p:cNvSpPr txBox="1"/>
          <p:nvPr>
            <p:ph type="body" idx="1"/>
          </p:nvPr>
        </p:nvSpPr>
        <p:spPr>
          <a:xfrm>
            <a:off x="1689100" y="3295757"/>
            <a:ext cx="21005800" cy="9296401"/>
          </a:xfrm>
          <a:prstGeom prst="rect">
            <a:avLst/>
          </a:prstGeom>
        </p:spPr>
        <p:txBody>
          <a:bodyPr/>
          <a:lstStyle/>
          <a:p>
            <a:pPr marL="661458" indent="-661458" algn="just">
              <a:spcBef>
                <a:spcPts val="0"/>
              </a:spcBef>
              <a:defRPr sz="5000"/>
            </a:pPr>
            <a:r>
              <a:t>Nello stesso periodo si affermò l’ottica sistemica ispirata alla teoria dei sistemi del biologo austriaco </a:t>
            </a:r>
            <a:r>
              <a:rPr b="1"/>
              <a:t>Von Bertalanffy </a:t>
            </a:r>
            <a:r>
              <a:t>(1901-1972). L’ottica sistemica considera la possibilità di superare situazioni complesse come i disturbi mentali e i problemi alcolcorrelati allargando il campo di osservazione al contesto socio ambientale.</a:t>
            </a:r>
          </a:p>
          <a:p>
            <a:pPr marL="661458" indent="-661458" algn="just">
              <a:spcBef>
                <a:spcPts val="0"/>
              </a:spcBef>
              <a:defRPr sz="5000"/>
            </a:pPr>
            <a:r>
              <a:t>Ogni persona e’ parte di diversi sitemi, quello più semplice, e’ la famiglia intesa come nucleo di persone legate da relazioni affettive significative, attraverso cui si legge il contesto di una intera comunità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